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71" r:id="rId6"/>
    <p:sldId id="259" r:id="rId7"/>
    <p:sldId id="260" r:id="rId8"/>
    <p:sldId id="261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897DD-DD60-F54A-947E-C8A1917BA39C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34F49-C1A7-BB47-8775-DD29EC8B5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Signal cut-off patient</a:t>
            </a:r>
            <a:r>
              <a:rPr lang="en-US" baseline="0" dirty="0" smtClean="0"/>
              <a:t> OD/cut-off-value for whole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34F49-C1A7-BB47-8775-DD29EC8B54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F024AF-4688-4546-BD5D-96C489ECF77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8F17ED-3A99-654F-9987-4BD7FCEEE150}" type="datetimeFigureOut">
              <a:rPr lang="en-US" smtClean="0"/>
              <a:t>11/08/2013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0" y="1905000"/>
            <a:ext cx="8070850" cy="2593975"/>
          </a:xfrm>
        </p:spPr>
        <p:txBody>
          <a:bodyPr/>
          <a:lstStyle/>
          <a:p>
            <a:pPr algn="ctr"/>
            <a:r>
              <a:rPr lang="en-US" sz="4400" dirty="0"/>
              <a:t>HCV Assays: Impact on HCV Studies </a:t>
            </a:r>
            <a:r>
              <a:rPr lang="en-US" sz="4400" dirty="0" smtClean="0"/>
              <a:t>&amp; </a:t>
            </a:r>
            <a:br>
              <a:rPr lang="en-US" sz="4400" dirty="0" smtClean="0"/>
            </a:br>
            <a:r>
              <a:rPr lang="en-US" sz="4400" dirty="0" smtClean="0"/>
              <a:t>Update on HCV </a:t>
            </a:r>
            <a:r>
              <a:rPr lang="en-US" sz="4400" dirty="0"/>
              <a:t>blood bank protocol</a:t>
            </a:r>
            <a:r>
              <a:rPr lang="en-US" sz="4400" dirty="0" smtClean="0"/>
              <a:t>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6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325" y="520519"/>
            <a:ext cx="6629400" cy="18263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Update on </a:t>
            </a:r>
            <a:r>
              <a:rPr lang="en-US" dirty="0" smtClean="0"/>
              <a:t>HCV </a:t>
            </a:r>
            <a:br>
              <a:rPr lang="en-US" dirty="0" smtClean="0"/>
            </a:br>
            <a:r>
              <a:rPr lang="en-US" dirty="0" smtClean="0"/>
              <a:t>KATH blood </a:t>
            </a:r>
            <a:r>
              <a:rPr lang="en-US" dirty="0"/>
              <a:t>bank protocol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205325" y="3023899"/>
            <a:ext cx="67085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Detection of Chronic HCV infection and recovery among a cohort of HCV positive blood donors in Kumasi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15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54" y="303036"/>
            <a:ext cx="8229600" cy="6364869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n-US" sz="3100" b="1" dirty="0" smtClean="0"/>
              <a:t>Aim:- </a:t>
            </a:r>
          </a:p>
          <a:p>
            <a:pPr marL="36576" indent="0">
              <a:buNone/>
            </a:pPr>
            <a:r>
              <a:rPr lang="en-US" sz="3100" dirty="0" smtClean="0"/>
              <a:t>Pilot study to </a:t>
            </a:r>
            <a:r>
              <a:rPr lang="en-US" sz="3100" dirty="0"/>
              <a:t>validate </a:t>
            </a:r>
            <a:r>
              <a:rPr lang="en-US" sz="3100" dirty="0" smtClean="0"/>
              <a:t>previous </a:t>
            </a:r>
            <a:r>
              <a:rPr lang="en-US" sz="3100" dirty="0"/>
              <a:t>assay studies and develop accurate estimates of HCV </a:t>
            </a:r>
            <a:r>
              <a:rPr lang="en-US" sz="3100" dirty="0" smtClean="0"/>
              <a:t>prevalence </a:t>
            </a:r>
            <a:r>
              <a:rPr lang="en-US" sz="3100" dirty="0"/>
              <a:t>and </a:t>
            </a:r>
            <a:r>
              <a:rPr lang="en-US" sz="3100" dirty="0" smtClean="0"/>
              <a:t>recovery</a:t>
            </a:r>
            <a:r>
              <a:rPr lang="en-US" sz="2800" dirty="0" smtClean="0"/>
              <a:t>. </a:t>
            </a:r>
          </a:p>
          <a:p>
            <a:pPr marL="36576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3100" b="1" dirty="0" smtClean="0"/>
              <a:t>Objectives</a:t>
            </a:r>
            <a:r>
              <a:rPr lang="en-US" b="1" dirty="0" smtClean="0"/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100" dirty="0" smtClean="0"/>
              <a:t>Re</a:t>
            </a:r>
            <a:r>
              <a:rPr lang="en-US" sz="3100" dirty="0"/>
              <a:t>-call and re-test </a:t>
            </a:r>
            <a:r>
              <a:rPr lang="en-US" sz="3100" dirty="0" smtClean="0"/>
              <a:t>previous </a:t>
            </a:r>
            <a:r>
              <a:rPr lang="en-US" sz="3100" dirty="0"/>
              <a:t>blood donors at the </a:t>
            </a:r>
            <a:r>
              <a:rPr lang="en-US" sz="3100" dirty="0" smtClean="0"/>
              <a:t>KATH, </a:t>
            </a:r>
            <a:r>
              <a:rPr lang="en-US" sz="3100" dirty="0"/>
              <a:t>to allow re-testing with third generation HCV assays as well as confirmatory RIBA and viral load testing. </a:t>
            </a:r>
            <a:endParaRPr lang="en-US" sz="3100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100" dirty="0"/>
              <a:t>Compare HCV third generation EIA and RIBA assays results to the previously used HCV rapid screening test results.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100" dirty="0"/>
              <a:t>Develop criteria to define chronic infection and HCV recovery based on assay results that will be used in future studies.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100" dirty="0"/>
              <a:t>Develop an initial cohort of chronically infected and spontaneously recovered subjects. </a:t>
            </a:r>
          </a:p>
        </p:txBody>
      </p:sp>
    </p:spTree>
    <p:extLst>
      <p:ext uri="{BB962C8B-B14F-4D97-AF65-F5344CB8AC3E}">
        <p14:creationId xmlns:p14="http://schemas.microsoft.com/office/powerpoint/2010/main" val="164595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Methods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24" y="1417638"/>
            <a:ext cx="8089359" cy="5440362"/>
          </a:xfrm>
        </p:spPr>
        <p:txBody>
          <a:bodyPr>
            <a:normAutofit/>
          </a:bodyPr>
          <a:lstStyle/>
          <a:p>
            <a:pPr marL="36576" indent="0">
              <a:lnSpc>
                <a:spcPct val="130000"/>
              </a:lnSpc>
              <a:spcBef>
                <a:spcPts val="1368"/>
              </a:spcBef>
              <a:spcAft>
                <a:spcPts val="1200"/>
              </a:spcAft>
              <a:buNone/>
            </a:pPr>
            <a:r>
              <a:rPr lang="en-US" sz="2800" b="1" dirty="0" smtClean="0"/>
              <a:t>Participant inclusion: </a:t>
            </a:r>
          </a:p>
          <a:p>
            <a:pPr>
              <a:lnSpc>
                <a:spcPct val="130000"/>
              </a:lnSpc>
              <a:spcBef>
                <a:spcPts val="1368"/>
              </a:spcBef>
              <a:spcAft>
                <a:spcPts val="1200"/>
              </a:spcAft>
            </a:pPr>
            <a:r>
              <a:rPr lang="en-US" sz="2400" dirty="0"/>
              <a:t>H</a:t>
            </a:r>
            <a:r>
              <a:rPr lang="en-US" sz="2400" dirty="0" smtClean="0"/>
              <a:t>istoric blood donors at KATH (2008-12) who were HCV screen test positive</a:t>
            </a:r>
          </a:p>
          <a:p>
            <a:pPr marL="114300" indent="0">
              <a:lnSpc>
                <a:spcPct val="130000"/>
              </a:lnSpc>
              <a:spcBef>
                <a:spcPts val="1368"/>
              </a:spcBef>
              <a:spcAft>
                <a:spcPts val="1200"/>
              </a:spcAft>
              <a:buNone/>
            </a:pPr>
            <a:r>
              <a:rPr lang="en-US" sz="2800" b="1" dirty="0" smtClean="0"/>
              <a:t>HCV assays: </a:t>
            </a:r>
          </a:p>
          <a:p>
            <a:pPr>
              <a:lnSpc>
                <a:spcPct val="130000"/>
              </a:lnSpc>
              <a:spcBef>
                <a:spcPts val="1368"/>
              </a:spcBef>
              <a:spcAft>
                <a:spcPts val="1200"/>
              </a:spcAft>
            </a:pPr>
            <a:r>
              <a:rPr lang="en-US" sz="2400" dirty="0" smtClean="0"/>
              <a:t>HCV </a:t>
            </a:r>
            <a:r>
              <a:rPr lang="en-US" sz="2400" dirty="0"/>
              <a:t>Third generation </a:t>
            </a:r>
            <a:r>
              <a:rPr lang="en-US" sz="2400" dirty="0" smtClean="0"/>
              <a:t>EIA, </a:t>
            </a:r>
            <a:r>
              <a:rPr lang="en-US" sz="2400" dirty="0"/>
              <a:t>EIA confirmatory </a:t>
            </a:r>
            <a:r>
              <a:rPr lang="en-US" sz="2400" dirty="0" smtClean="0"/>
              <a:t>test-RIBA</a:t>
            </a:r>
            <a:r>
              <a:rPr lang="en-US" sz="2400" dirty="0"/>
              <a:t>, HCV RNA, and viral genotyping (if RNA is detected)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102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754728"/>
              </p:ext>
            </p:extLst>
          </p:nvPr>
        </p:nvGraphicFramePr>
        <p:xfrm>
          <a:off x="457199" y="1417637"/>
          <a:ext cx="7798484" cy="439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21"/>
                <a:gridCol w="1949621"/>
                <a:gridCol w="1949621"/>
                <a:gridCol w="1949621"/>
              </a:tblGrid>
              <a:tr h="154215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HCV Screen Positive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HCV Screen Negative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</a:tr>
              <a:tr h="9495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62</a:t>
                      </a:r>
                      <a:endParaRPr lang="en-US" sz="2800" dirty="0"/>
                    </a:p>
                  </a:txBody>
                  <a:tcPr/>
                </a:tc>
              </a:tr>
              <a:tr h="9495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Female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/>
                </a:tc>
              </a:tr>
              <a:tr h="9495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73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8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50" y="1977096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0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- </a:t>
            </a:r>
            <a:r>
              <a:rPr lang="en-US" sz="4000" dirty="0" smtClean="0"/>
              <a:t>diagnostic tests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Serologic </a:t>
            </a:r>
            <a:r>
              <a:rPr lang="en-US" sz="2800" dirty="0" smtClean="0"/>
              <a:t>assays: </a:t>
            </a:r>
            <a:r>
              <a:rPr lang="en-US" sz="2800" dirty="0"/>
              <a:t>specific antibody to hepatitis C virus (anti-HCV)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Molecular </a:t>
            </a:r>
            <a:r>
              <a:rPr lang="en-US" sz="2800" dirty="0" smtClean="0"/>
              <a:t>assays: HCV nucleic acid </a:t>
            </a:r>
            <a:r>
              <a:rPr lang="tr-TR" sz="2800" dirty="0"/>
              <a:t>(</a:t>
            </a:r>
            <a:r>
              <a:rPr lang="de-DE" sz="2800" dirty="0" err="1"/>
              <a:t>nucleic</a:t>
            </a:r>
            <a:r>
              <a:rPr lang="de-DE" sz="2800" dirty="0"/>
              <a:t> </a:t>
            </a:r>
            <a:r>
              <a:rPr lang="de-DE" sz="2800" dirty="0" err="1"/>
              <a:t>acid</a:t>
            </a:r>
            <a:r>
              <a:rPr lang="de-DE" sz="2800" dirty="0"/>
              <a:t> </a:t>
            </a:r>
            <a:r>
              <a:rPr lang="de-DE" sz="2800" dirty="0" err="1"/>
              <a:t>tests</a:t>
            </a:r>
            <a:r>
              <a:rPr lang="de-DE" sz="2800" dirty="0"/>
              <a:t>-NAT)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031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4" y="1374588"/>
            <a:ext cx="8837751" cy="53041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014" y="360758"/>
            <a:ext cx="871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utative </a:t>
            </a:r>
            <a:r>
              <a:rPr lang="en-US" sz="2000" dirty="0"/>
              <a:t>HCV genome including the locations of the </a:t>
            </a:r>
            <a:r>
              <a:rPr lang="en-US" sz="2000" dirty="0" smtClean="0"/>
              <a:t>HCV encoded</a:t>
            </a:r>
            <a:endParaRPr lang="en-US" sz="2000" dirty="0"/>
          </a:p>
          <a:p>
            <a:pPr algn="ctr"/>
            <a:r>
              <a:rPr lang="en-US" sz="2000" dirty="0"/>
              <a:t>antigens and </a:t>
            </a:r>
            <a:r>
              <a:rPr lang="en-US" sz="2000" dirty="0" smtClean="0"/>
              <a:t>peptides </a:t>
            </a:r>
            <a:r>
              <a:rPr lang="en-US" sz="1200" dirty="0" smtClean="0">
                <a:solidFill>
                  <a:schemeClr val="accent1"/>
                </a:solidFill>
              </a:rPr>
              <a:t>(</a:t>
            </a:r>
            <a:r>
              <a:rPr lang="en-US" sz="1200" i="1" dirty="0">
                <a:solidFill>
                  <a:schemeClr val="accent1"/>
                </a:solidFill>
              </a:rPr>
              <a:t>CHIRON</a:t>
            </a:r>
            <a:r>
              <a:rPr lang="en-US" sz="1200" dirty="0">
                <a:solidFill>
                  <a:schemeClr val="accent1"/>
                </a:solidFill>
              </a:rPr>
              <a:t>® </a:t>
            </a:r>
            <a:r>
              <a:rPr lang="en-US" sz="1200" i="1" dirty="0">
                <a:solidFill>
                  <a:schemeClr val="accent1"/>
                </a:solidFill>
              </a:rPr>
              <a:t>RIBA</a:t>
            </a:r>
            <a:r>
              <a:rPr lang="en-US" sz="1200" dirty="0">
                <a:solidFill>
                  <a:schemeClr val="accent1"/>
                </a:solidFill>
              </a:rPr>
              <a:t>® </a:t>
            </a:r>
            <a:r>
              <a:rPr lang="en-US" sz="1200" i="1" dirty="0">
                <a:solidFill>
                  <a:schemeClr val="accent1"/>
                </a:solidFill>
              </a:rPr>
              <a:t>HCV 3.0 </a:t>
            </a:r>
            <a:r>
              <a:rPr lang="en-US" sz="1200" i="1" dirty="0" smtClean="0">
                <a:solidFill>
                  <a:schemeClr val="accent1"/>
                </a:solidFill>
              </a:rPr>
              <a:t>SIA)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2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- </a:t>
            </a:r>
            <a:r>
              <a:rPr lang="en-US" sz="4000" dirty="0" smtClean="0"/>
              <a:t>serologic </a:t>
            </a:r>
            <a:r>
              <a:rPr lang="en-US" sz="4000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Enzyme </a:t>
            </a:r>
            <a:r>
              <a:rPr lang="en-US" sz="2800" dirty="0"/>
              <a:t>immunoassay (EIA</a:t>
            </a:r>
            <a:r>
              <a:rPr lang="en-US" sz="2800" dirty="0" smtClean="0"/>
              <a:t>)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1st generation EIA - antibodies to a single epitope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NS4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2nd generation EIA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HCV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core and nonstructural (NS3 and NS4) proteins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3rd generation EIA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HCV core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nonstructural (NS3, NS4 and NS5)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regions</a:t>
            </a:r>
          </a:p>
          <a:p>
            <a:pPr lvl="1"/>
            <a:endParaRPr lang="nl-N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 smtClean="0"/>
              <a:t>Chemiluminescent</a:t>
            </a:r>
            <a:r>
              <a:rPr lang="en-US" sz="2800" dirty="0" smtClean="0"/>
              <a:t> </a:t>
            </a:r>
            <a:r>
              <a:rPr lang="en-US" sz="2800" dirty="0"/>
              <a:t>assay (CIA</a:t>
            </a:r>
            <a:r>
              <a:rPr lang="en-US" sz="2800" dirty="0" smtClean="0"/>
              <a:t>)</a:t>
            </a:r>
          </a:p>
          <a:p>
            <a:pPr lvl="1"/>
            <a:r>
              <a:rPr lang="en-US" sz="1800" dirty="0" smtClean="0">
                <a:solidFill>
                  <a:srgbClr val="6F664C"/>
                </a:solidFill>
              </a:rPr>
              <a:t>HCV core antigen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967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- </a:t>
            </a:r>
            <a:r>
              <a:rPr lang="en-US" sz="4000" dirty="0" smtClean="0"/>
              <a:t>serologic </a:t>
            </a:r>
            <a:r>
              <a:rPr lang="en-US" sz="4000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Recombinant </a:t>
            </a:r>
            <a:r>
              <a:rPr lang="en-US" sz="2800" dirty="0" err="1"/>
              <a:t>immunoblot</a:t>
            </a:r>
            <a:r>
              <a:rPr lang="en-US" sz="2800" dirty="0"/>
              <a:t> assay (RIBA</a:t>
            </a:r>
            <a:r>
              <a:rPr lang="en-US" sz="2800" dirty="0" smtClean="0"/>
              <a:t>):</a:t>
            </a:r>
            <a:endParaRPr lang="en-US" sz="2800" dirty="0"/>
          </a:p>
          <a:p>
            <a:pPr lvl="1"/>
            <a:r>
              <a:rPr lang="en-US" smtClean="0">
                <a:solidFill>
                  <a:srgbClr val="6F664C"/>
                </a:solidFill>
              </a:rPr>
              <a:t>Confirmatory </a:t>
            </a:r>
            <a:r>
              <a:rPr lang="en-US" dirty="0" smtClean="0">
                <a:solidFill>
                  <a:srgbClr val="6F664C"/>
                </a:solidFill>
              </a:rPr>
              <a:t>test</a:t>
            </a:r>
          </a:p>
          <a:p>
            <a:pPr marL="676656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antibodies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HCV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core (c22p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676656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Recombinant NS3 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c33c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676656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-structural regions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NS4 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c100p &amp; 5-1-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1p)</a:t>
            </a:r>
          </a:p>
          <a:p>
            <a:pPr marL="676656" lvl="1" indent="-3429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-structural regions NS5</a:t>
            </a:r>
          </a:p>
          <a:p>
            <a:pPr marL="29718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Sensitivity 99.5%</a:t>
            </a:r>
          </a:p>
          <a:p>
            <a:pPr marL="29718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Specificity 98.8%</a:t>
            </a:r>
          </a:p>
          <a:p>
            <a:pPr marL="11430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076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Overview - </a:t>
            </a:r>
            <a:r>
              <a:rPr lang="tr-TR" sz="4000" dirty="0" err="1" smtClean="0"/>
              <a:t>molecular</a:t>
            </a:r>
            <a:r>
              <a:rPr lang="tr-TR" sz="4000" dirty="0" smtClean="0"/>
              <a:t> </a:t>
            </a:r>
            <a:r>
              <a:rPr lang="tr-TR" sz="4000" dirty="0" err="1" smtClean="0"/>
              <a:t>assays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Qualitative assays </a:t>
            </a:r>
          </a:p>
          <a:p>
            <a:endParaRPr lang="en-US" sz="2800" dirty="0" smtClean="0"/>
          </a:p>
          <a:p>
            <a:r>
              <a:rPr lang="en-US" sz="2800" dirty="0"/>
              <a:t>Q</a:t>
            </a:r>
            <a:r>
              <a:rPr lang="en-US" sz="2800" dirty="0" smtClean="0"/>
              <a:t>uantitative </a:t>
            </a:r>
            <a:r>
              <a:rPr lang="en-US" sz="2800" dirty="0"/>
              <a:t>assays</a:t>
            </a:r>
          </a:p>
        </p:txBody>
      </p:sp>
    </p:spTree>
    <p:extLst>
      <p:ext uri="{BB962C8B-B14F-4D97-AF65-F5344CB8AC3E}">
        <p14:creationId xmlns:p14="http://schemas.microsoft.com/office/powerpoint/2010/main" val="97117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screening test for HCV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ssay </a:t>
            </a:r>
            <a:r>
              <a:rPr lang="en-US" sz="2800" dirty="0"/>
              <a:t>(EIA or CIA</a:t>
            </a:r>
            <a:r>
              <a:rPr lang="en-US" sz="2800" dirty="0" smtClean="0"/>
              <a:t>)</a:t>
            </a:r>
          </a:p>
          <a:p>
            <a:pPr lvl="1"/>
            <a:r>
              <a:rPr lang="en-US" dirty="0"/>
              <a:t>98% </a:t>
            </a:r>
            <a:r>
              <a:rPr lang="en-US" dirty="0" smtClean="0"/>
              <a:t>sensitivity and economical</a:t>
            </a:r>
          </a:p>
          <a:p>
            <a:pPr lvl="1"/>
            <a:r>
              <a:rPr lang="en-US" dirty="0" smtClean="0"/>
              <a:t>False negative</a:t>
            </a:r>
          </a:p>
          <a:p>
            <a:pPr lvl="1"/>
            <a:r>
              <a:rPr lang="en-US" dirty="0" smtClean="0"/>
              <a:t>False positive</a:t>
            </a:r>
          </a:p>
          <a:p>
            <a:pPr lvl="2"/>
            <a:r>
              <a:rPr lang="en-US" dirty="0" smtClean="0"/>
              <a:t> </a:t>
            </a:r>
            <a:r>
              <a:rPr lang="da-DK" dirty="0"/>
              <a:t>signal-to-</a:t>
            </a:r>
            <a:r>
              <a:rPr lang="da-DK" dirty="0" smtClean="0"/>
              <a:t>cut-</a:t>
            </a:r>
            <a:r>
              <a:rPr lang="da-DK" dirty="0" err="1" smtClean="0"/>
              <a:t>off</a:t>
            </a:r>
            <a:r>
              <a:rPr lang="da-DK" dirty="0" smtClean="0"/>
              <a:t> </a:t>
            </a:r>
            <a:r>
              <a:rPr lang="da-DK" dirty="0"/>
              <a:t>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5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Confirmatory </a:t>
            </a:r>
            <a:r>
              <a:rPr lang="en-US" sz="4400" dirty="0"/>
              <a:t>t</a:t>
            </a:r>
            <a:r>
              <a:rPr lang="en-US" sz="4400" dirty="0" smtClean="0"/>
              <a:t>ests </a:t>
            </a:r>
            <a:r>
              <a:rPr lang="en-US" sz="4400" dirty="0"/>
              <a:t>for </a:t>
            </a:r>
            <a:r>
              <a:rPr lang="en-US" sz="4400" dirty="0" smtClean="0"/>
              <a:t>HCV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HCV RIBA </a:t>
            </a:r>
            <a:r>
              <a:rPr lang="en-US" dirty="0" smtClean="0"/>
              <a:t>test</a:t>
            </a:r>
          </a:p>
          <a:p>
            <a:pPr lvl="2"/>
            <a:r>
              <a:rPr lang="en-US" dirty="0" smtClean="0"/>
              <a:t>True positive</a:t>
            </a:r>
          </a:p>
          <a:p>
            <a:pPr lvl="2"/>
            <a:r>
              <a:rPr lang="en-US" dirty="0" smtClean="0"/>
              <a:t>Intermediate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HCV RNA tests</a:t>
            </a:r>
          </a:p>
          <a:p>
            <a:pPr lvl="2"/>
            <a:r>
              <a:rPr lang="en-US" dirty="0"/>
              <a:t>Qualitative</a:t>
            </a:r>
          </a:p>
          <a:p>
            <a:pPr lvl="2"/>
            <a:r>
              <a:rPr lang="en-US" dirty="0"/>
              <a:t>Quantitative</a:t>
            </a:r>
          </a:p>
          <a:p>
            <a:pPr lvl="3"/>
            <a:r>
              <a:rPr lang="en-US" sz="1800" dirty="0"/>
              <a:t>very low limit of detection</a:t>
            </a:r>
          </a:p>
          <a:p>
            <a:pPr lvl="3"/>
            <a:r>
              <a:rPr lang="en-US" sz="1800" dirty="0"/>
              <a:t>broad dynamic quantitative range across the different HCV </a:t>
            </a:r>
            <a:r>
              <a:rPr lang="en-US" sz="1800" dirty="0" err="1"/>
              <a:t>gentoypes</a:t>
            </a:r>
            <a:endParaRPr lang="en-US" sz="1800" dirty="0"/>
          </a:p>
          <a:p>
            <a:endParaRPr lang="en-US" dirty="0"/>
          </a:p>
          <a:p>
            <a:r>
              <a:rPr lang="en-US" dirty="0" smtClean="0"/>
              <a:t>HCV testing and confirmation in </a:t>
            </a:r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p</a:t>
            </a:r>
            <a:r>
              <a:rPr lang="en-US" dirty="0" smtClean="0"/>
              <a:t>retest </a:t>
            </a:r>
            <a:r>
              <a:rPr lang="en-US" dirty="0"/>
              <a:t>p</a:t>
            </a:r>
            <a:r>
              <a:rPr lang="en-US" dirty="0" smtClean="0"/>
              <a:t>robability </a:t>
            </a:r>
            <a:r>
              <a:rPr lang="en-US" dirty="0"/>
              <a:t>of </a:t>
            </a:r>
            <a:r>
              <a:rPr lang="en-US" dirty="0" smtClean="0"/>
              <a:t>infection;  HCV EIA </a:t>
            </a:r>
            <a:r>
              <a:rPr lang="en-US" dirty="0" smtClean="0">
                <a:sym typeface="Wingdings"/>
              </a:rPr>
              <a:t> RIBA</a:t>
            </a:r>
            <a:endParaRPr lang="en-US" dirty="0" smtClean="0"/>
          </a:p>
          <a:p>
            <a:pPr marL="1051560" lvl="3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341048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5186" y="301625"/>
            <a:ext cx="225524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EIA for Anti HCV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1" y="1905000"/>
            <a:ext cx="254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HCV RNA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24426" y="1733679"/>
            <a:ext cx="343841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Negative for HCV infection</a:t>
            </a:r>
          </a:p>
          <a:p>
            <a:r>
              <a:rPr lang="en-US" b="1" dirty="0" smtClean="0"/>
              <a:t>Additional Testing recommended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Acute HCV suspected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Immunocompromised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64645" y="3508375"/>
            <a:ext cx="136139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RIBA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048" y="3508375"/>
            <a:ext cx="2159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Active HCV Infection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3692" y="5105400"/>
            <a:ext cx="315978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Resolved HCV Infection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19675" y="5105400"/>
            <a:ext cx="273703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False Reactive EIA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19675" y="841375"/>
            <a:ext cx="790575" cy="746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873375" y="873125"/>
            <a:ext cx="891270" cy="873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74070" y="2524806"/>
            <a:ext cx="1229427" cy="856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43005" y="2524806"/>
            <a:ext cx="958716" cy="856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344183" y="4056539"/>
            <a:ext cx="829834" cy="916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31543" y="4056539"/>
            <a:ext cx="888207" cy="896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520937" y="873125"/>
            <a:ext cx="419312" cy="3914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19750" y="863455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877484" y="941599"/>
            <a:ext cx="387268" cy="3520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3306" y="924290"/>
            <a:ext cx="2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076382" y="2647965"/>
            <a:ext cx="387268" cy="3693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3003" y="2647965"/>
            <a:ext cx="2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278757" y="4240261"/>
            <a:ext cx="387268" cy="3520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44183" y="4240261"/>
            <a:ext cx="2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648607" y="2625885"/>
            <a:ext cx="419312" cy="3914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49536" y="4200872"/>
            <a:ext cx="419312" cy="3914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64645" y="2631708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265601" y="4163407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6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717</TotalTime>
  <Words>473</Words>
  <Application>Microsoft Macintosh PowerPoint</Application>
  <PresentationFormat>On-screen Show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HCV Assays: Impact on HCV Studies &amp;  Update on HCV blood bank protocol  </vt:lpstr>
      <vt:lpstr>Overview - diagnostic tests</vt:lpstr>
      <vt:lpstr>PowerPoint Presentation</vt:lpstr>
      <vt:lpstr>Overview - serologic tests</vt:lpstr>
      <vt:lpstr>Overview - serologic tests</vt:lpstr>
      <vt:lpstr>Overview - molecular assays</vt:lpstr>
      <vt:lpstr>Initial screening test for HCV</vt:lpstr>
      <vt:lpstr>Confirmatory tests for HCV</vt:lpstr>
      <vt:lpstr>PowerPoint Presentation</vt:lpstr>
      <vt:lpstr>Update on HCV  KATH blood bank protocol</vt:lpstr>
      <vt:lpstr>PowerPoint Presentation</vt:lpstr>
      <vt:lpstr>Methods</vt:lpstr>
      <vt:lpstr>Summary</vt:lpstr>
      <vt:lpstr>THANK YOU</vt:lpstr>
    </vt:vector>
  </TitlesOfParts>
  <Company>DOKI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 Assays: Impact on HCV Studies &amp;  Update on hcv blood bank protocol  </dc:title>
  <dc:creator>Dorcas Owsu</dc:creator>
  <cp:lastModifiedBy>Dorcas Owsu</cp:lastModifiedBy>
  <cp:revision>32</cp:revision>
  <dcterms:created xsi:type="dcterms:W3CDTF">2013-08-11T05:01:34Z</dcterms:created>
  <dcterms:modified xsi:type="dcterms:W3CDTF">2013-08-11T21:53:02Z</dcterms:modified>
</cp:coreProperties>
</file>